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9144000" type="letter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2496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D21D78ED-84BA-4CFE-9C1A-DE82DA721EB1}" type="datetimeFigureOut">
              <a:rPr lang="en-US" smtClean="0"/>
              <a:t>10/20/2016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3163" y="1200150"/>
            <a:ext cx="24288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2027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31BA31A6-A877-4FE1-8290-7E6AA67D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2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BA31A6-A877-4FE1-8290-7E6AA67D4F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19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65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88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3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80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0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2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89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28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970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9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6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6320C-1A9F-4318-BE02-89CAF2DB10B3}" type="datetimeFigureOut">
              <a:rPr lang="en-US" smtClean="0"/>
              <a:pPr/>
              <a:t>10/20/2016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9C0AE-0E3B-44A2-BEA5-E81A19E70B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2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485491"/>
            <a:ext cx="6858000" cy="1658509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-11952"/>
            <a:ext cx="6858000" cy="1628775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7644"/>
            <a:ext cx="6858000" cy="949786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+mn-lt"/>
              </a:rPr>
              <a:t>Bioinformatics for Research</a:t>
            </a:r>
            <a:r>
              <a:rPr lang="en-US" sz="54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en-US" sz="5400" b="1" dirty="0" smtClean="0">
                <a:solidFill>
                  <a:schemeClr val="bg1"/>
                </a:solidFill>
                <a:latin typeface="+mn-lt"/>
              </a:rPr>
            </a:br>
            <a:endParaRPr lang="en-US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60842"/>
            <a:ext cx="6858000" cy="1369492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Spring</a:t>
            </a:r>
            <a:r>
              <a:rPr lang="en-US" b="1" dirty="0" smtClean="0">
                <a:solidFill>
                  <a:schemeClr val="bg1"/>
                </a:solidFill>
              </a:rPr>
              <a:t> 2017-</a:t>
            </a:r>
            <a:r>
              <a:rPr lang="en-US" b="1" dirty="0" smtClean="0">
                <a:solidFill>
                  <a:schemeClr val="bg1"/>
                </a:solidFill>
              </a:rPr>
              <a:t>-HORT 550, 4 </a:t>
            </a:r>
            <a:r>
              <a:rPr lang="en-US" b="1" dirty="0" smtClean="0">
                <a:solidFill>
                  <a:schemeClr val="bg1"/>
                </a:solidFill>
              </a:rPr>
              <a:t>credits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Lecture</a:t>
            </a:r>
            <a:r>
              <a:rPr lang="en-US" b="1" dirty="0" smtClean="0">
                <a:solidFill>
                  <a:schemeClr val="bg1"/>
                </a:solidFill>
              </a:rPr>
              <a:t>: </a:t>
            </a:r>
            <a:r>
              <a:rPr lang="en-US" b="1" dirty="0" err="1" smtClean="0">
                <a:solidFill>
                  <a:schemeClr val="bg1"/>
                </a:solidFill>
              </a:rPr>
              <a:t>Tu</a:t>
            </a:r>
            <a:r>
              <a:rPr lang="en-US" b="1" dirty="0" smtClean="0">
                <a:solidFill>
                  <a:schemeClr val="bg1"/>
                </a:solidFill>
              </a:rPr>
              <a:t>, </a:t>
            </a:r>
            <a:r>
              <a:rPr lang="en-US" b="1" dirty="0" err="1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1200-1315	 Lab: F 1310-1600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Students must have a laptop for </a:t>
            </a:r>
            <a:r>
              <a:rPr lang="en-US" b="1" dirty="0" smtClean="0">
                <a:solidFill>
                  <a:schemeClr val="bg1"/>
                </a:solidFill>
              </a:rPr>
              <a:t>class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Questions? Contact Dorrie Main, dorrie@wsu.edu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026" y="2375738"/>
            <a:ext cx="63362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400" b="1" dirty="0" smtClean="0"/>
              <a:t>Next-gen sequencing data getting you down?  </a:t>
            </a:r>
          </a:p>
          <a:p>
            <a:pPr algn="ctr">
              <a:spcAft>
                <a:spcPts val="1200"/>
              </a:spcAft>
            </a:pPr>
            <a:r>
              <a:rPr lang="en-US" sz="2400" b="1" dirty="0" smtClean="0"/>
              <a:t>Does it seem like the analysis programs are in a mystical language?</a:t>
            </a:r>
          </a:p>
          <a:p>
            <a:pPr algn="ctr">
              <a:spcAft>
                <a:spcPts val="1200"/>
              </a:spcAft>
            </a:pPr>
            <a:r>
              <a:rPr lang="en-US" sz="2400" b="1" dirty="0" smtClean="0"/>
              <a:t>Don’t know what the results really mean?</a:t>
            </a:r>
          </a:p>
          <a:p>
            <a:pPr algn="ctr">
              <a:spcAft>
                <a:spcPts val="1200"/>
              </a:spcAft>
            </a:pPr>
            <a:r>
              <a:rPr lang="en-US" sz="2400" b="1" i="1" dirty="0" smtClean="0"/>
              <a:t>THIS CLASS IS FOR YOU!!!</a:t>
            </a:r>
            <a:endParaRPr lang="en-US" sz="2400" b="1" i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201026" y="1264678"/>
            <a:ext cx="6448268" cy="1523161"/>
            <a:chOff x="172451" y="1270006"/>
            <a:chExt cx="6448268" cy="1523161"/>
          </a:xfrm>
        </p:grpSpPr>
        <p:grpSp>
          <p:nvGrpSpPr>
            <p:cNvPr id="24" name="Group 23"/>
            <p:cNvGrpSpPr/>
            <p:nvPr/>
          </p:nvGrpSpPr>
          <p:grpSpPr>
            <a:xfrm>
              <a:off x="2548779" y="1270006"/>
              <a:ext cx="1523161" cy="1523161"/>
              <a:chOff x="2548779" y="1306102"/>
              <a:chExt cx="1523161" cy="1523161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8779" y="1306102"/>
                <a:ext cx="1523161" cy="1523161"/>
              </a:xfrm>
              <a:prstGeom prst="rect">
                <a:avLst/>
              </a:prstGeom>
            </p:spPr>
          </p:pic>
          <p:sp>
            <p:nvSpPr>
              <p:cNvPr id="23" name="TextBox 22"/>
              <p:cNvSpPr txBox="1"/>
              <p:nvPr/>
            </p:nvSpPr>
            <p:spPr>
              <a:xfrm>
                <a:off x="3104940" y="1590064"/>
                <a:ext cx="708408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/>
                  <a:t>ATCGTAGGCTAGCCTATG</a:t>
                </a:r>
                <a:endParaRPr lang="en-US" sz="1000" dirty="0"/>
              </a:p>
            </p:txBody>
          </p:sp>
        </p:grpSp>
        <p:sp>
          <p:nvSpPr>
            <p:cNvPr id="26" name="Right Arrow 25"/>
            <p:cNvSpPr/>
            <p:nvPr/>
          </p:nvSpPr>
          <p:spPr>
            <a:xfrm>
              <a:off x="1816772" y="1864895"/>
              <a:ext cx="661737" cy="276726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2451" y="1664871"/>
              <a:ext cx="1445713" cy="7078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Gigabytes of NGS data</a:t>
              </a:r>
              <a:endParaRPr lang="en-US" sz="2000" b="1" dirty="0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4233852" y="1863662"/>
              <a:ext cx="661737" cy="276726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175006" y="1668578"/>
              <a:ext cx="1445713" cy="70788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tint val="66000"/>
                    <a:satMod val="160000"/>
                  </a:schemeClr>
                </a:gs>
                <a:gs pos="50000">
                  <a:schemeClr val="accent1">
                    <a:lumMod val="60000"/>
                    <a:lumOff val="40000"/>
                    <a:tint val="44500"/>
                    <a:satMod val="160000"/>
                  </a:schemeClr>
                </a:gs>
                <a:gs pos="100000">
                  <a:schemeClr val="accent1">
                    <a:lumMod val="60000"/>
                    <a:lumOff val="40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Publishable results</a:t>
              </a:r>
              <a:endParaRPr lang="en-US" sz="2000" b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854130" y="1553968"/>
              <a:ext cx="531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?</a:t>
              </a:r>
              <a:endPara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299145" y="1540360"/>
              <a:ext cx="53114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b="1" dirty="0" smtClean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chemeClr val="accent5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rPr>
                <a:t>?</a:t>
              </a:r>
              <a:endPara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088924" y="4718707"/>
            <a:ext cx="4740440" cy="2669602"/>
            <a:chOff x="733927" y="4978825"/>
            <a:chExt cx="4740440" cy="2669602"/>
          </a:xfrm>
        </p:grpSpPr>
        <p:sp>
          <p:nvSpPr>
            <p:cNvPr id="7" name="Rectangle 6"/>
            <p:cNvSpPr/>
            <p:nvPr/>
          </p:nvSpPr>
          <p:spPr>
            <a:xfrm>
              <a:off x="733927" y="4990856"/>
              <a:ext cx="4672022" cy="265757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89193" y="4978825"/>
              <a:ext cx="4685174" cy="26468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b="1" dirty="0" smtClean="0"/>
                <a:t>	             </a:t>
              </a:r>
              <a:r>
                <a:rPr lang="en-US" sz="1600" b="1" u="sng" dirty="0" smtClean="0"/>
                <a:t>Learn about: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Basic nucleotide and protein alignments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Introductory Unix/Linux and </a:t>
              </a:r>
              <a:r>
                <a:rPr lang="en-US" sz="1600" b="1" dirty="0" err="1" smtClean="0"/>
                <a:t>perl</a:t>
              </a:r>
              <a:r>
                <a:rPr lang="en-US" sz="1600" b="1" dirty="0" smtClean="0"/>
                <a:t> basics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How to use Unix/Linux and web-based BLAST 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Genome assembly</a:t>
              </a:r>
              <a:endParaRPr lang="en-US" sz="1600" b="1" dirty="0"/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Annotation of genomes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RNA-</a:t>
              </a:r>
              <a:r>
                <a:rPr lang="en-US" sz="1600" b="1" dirty="0" err="1" smtClean="0"/>
                <a:t>Seq</a:t>
              </a:r>
              <a:r>
                <a:rPr lang="en-US" sz="1600" b="1" dirty="0" smtClean="0"/>
                <a:t> analysis (CLC/Trinity)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GBS analysis (STACKs/Tassel)</a:t>
              </a: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US" sz="1600" b="1" dirty="0" smtClean="0"/>
                <a:t>Submitting data to NCBI </a:t>
              </a:r>
              <a:r>
                <a:rPr lang="en-US" sz="1600" b="1" dirty="0" err="1" smtClean="0"/>
                <a:t>Genbank</a:t>
              </a:r>
              <a:endParaRPr lang="en-US" sz="1600" b="1" dirty="0" smtClean="0"/>
            </a:p>
          </p:txBody>
        </p:sp>
      </p:grpSp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4" cstate="print"/>
          <a:srcRect t="9364" b="7539"/>
          <a:stretch/>
        </p:blipFill>
        <p:spPr>
          <a:xfrm>
            <a:off x="5760947" y="5617040"/>
            <a:ext cx="1110392" cy="9144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5" cstate="print"/>
          <a:srcRect t="16298"/>
          <a:stretch/>
        </p:blipFill>
        <p:spPr>
          <a:xfrm>
            <a:off x="-14087" y="4728942"/>
            <a:ext cx="1103605" cy="91963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6" cstate="print"/>
          <a:srcRect l="25251" b="6114"/>
          <a:stretch/>
        </p:blipFill>
        <p:spPr>
          <a:xfrm>
            <a:off x="0" y="5662121"/>
            <a:ext cx="1088515" cy="87335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7" cstate="print"/>
          <a:srcRect r="48201"/>
          <a:stretch/>
        </p:blipFill>
        <p:spPr>
          <a:xfrm>
            <a:off x="5760946" y="6556450"/>
            <a:ext cx="1097054" cy="834144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8" cstate="print"/>
          <a:srcRect l="14949" t="4071"/>
          <a:stretch/>
        </p:blipFill>
        <p:spPr>
          <a:xfrm>
            <a:off x="0" y="6552345"/>
            <a:ext cx="1088923" cy="835898"/>
          </a:xfrm>
          <a:prstGeom prst="rect">
            <a:avLst/>
          </a:prstGeom>
        </p:spPr>
      </p:pic>
      <p:pic>
        <p:nvPicPr>
          <p:cNvPr id="28" name="Picture 27" descr="cow.jpg"/>
          <p:cNvPicPr>
            <a:picLocks noChangeAspect="1"/>
          </p:cNvPicPr>
          <p:nvPr/>
        </p:nvPicPr>
        <p:blipFill>
          <a:blip r:embed="rId9" cstate="print"/>
          <a:srcRect b="15780"/>
          <a:stretch>
            <a:fillRect/>
          </a:stretch>
        </p:blipFill>
        <p:spPr>
          <a:xfrm>
            <a:off x="5754414" y="4729654"/>
            <a:ext cx="1103586" cy="882879"/>
          </a:xfrm>
          <a:prstGeom prst="rect">
            <a:avLst/>
          </a:prstGeom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704573" y="805876"/>
            <a:ext cx="5564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www.bioinfo.wsu.edu/teaching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9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544</TotalTime>
  <Words>62</Words>
  <Application>Microsoft Office PowerPoint</Application>
  <PresentationFormat>Letter Paper (8.5x11 in)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Bioinformatics for Research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Bioinformatics for Research</dc:title>
  <dc:creator>Jodi Humann</dc:creator>
  <cp:lastModifiedBy>dorrie</cp:lastModifiedBy>
  <cp:revision>23</cp:revision>
  <cp:lastPrinted>2016-10-20T17:05:26Z</cp:lastPrinted>
  <dcterms:created xsi:type="dcterms:W3CDTF">2014-03-27T22:03:24Z</dcterms:created>
  <dcterms:modified xsi:type="dcterms:W3CDTF">2016-10-20T17:30:38Z</dcterms:modified>
</cp:coreProperties>
</file>